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3" r:id="rId6"/>
    <p:sldId id="262" r:id="rId7"/>
    <p:sldId id="277" r:id="rId8"/>
    <p:sldId id="284" r:id="rId9"/>
    <p:sldId id="278" r:id="rId10"/>
    <p:sldId id="279" r:id="rId11"/>
    <p:sldId id="280" r:id="rId12"/>
    <p:sldId id="283" r:id="rId13"/>
    <p:sldId id="281" r:id="rId14"/>
    <p:sldId id="282" r:id="rId15"/>
    <p:sldId id="285" r:id="rId16"/>
    <p:sldId id="286" r:id="rId17"/>
    <p:sldId id="287" r:id="rId18"/>
    <p:sldId id="288" r:id="rId19"/>
    <p:sldId id="260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89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918" autoAdjust="0"/>
    <p:restoredTop sz="94660"/>
  </p:normalViewPr>
  <p:slideViewPr>
    <p:cSldViewPr snapToGrid="0">
      <p:cViewPr varScale="1">
        <p:scale>
          <a:sx n="69" d="100"/>
          <a:sy n="69" d="100"/>
        </p:scale>
        <p:origin x="1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ABF64-24CD-4651-B3AC-925B6E9D5C70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5F684-20ED-48DC-A7A8-F89507000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2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ABF64-24CD-4651-B3AC-925B6E9D5C70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5F684-20ED-48DC-A7A8-F89507000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34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ABF64-24CD-4651-B3AC-925B6E9D5C70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5F684-20ED-48DC-A7A8-F89507000EEB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90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ABF64-24CD-4651-B3AC-925B6E9D5C70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5F684-20ED-48DC-A7A8-F89507000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75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ABF64-24CD-4651-B3AC-925B6E9D5C70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5F684-20ED-48DC-A7A8-F89507000EEB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893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ABF64-24CD-4651-B3AC-925B6E9D5C70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5F684-20ED-48DC-A7A8-F89507000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63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ABF64-24CD-4651-B3AC-925B6E9D5C70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5F684-20ED-48DC-A7A8-F89507000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7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ABF64-24CD-4651-B3AC-925B6E9D5C70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5F684-20ED-48DC-A7A8-F89507000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24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ABF64-24CD-4651-B3AC-925B6E9D5C70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5F684-20ED-48DC-A7A8-F89507000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71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ABF64-24CD-4651-B3AC-925B6E9D5C70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5F684-20ED-48DC-A7A8-F89507000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34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ABF64-24CD-4651-B3AC-925B6E9D5C70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5F684-20ED-48DC-A7A8-F89507000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95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ABF64-24CD-4651-B3AC-925B6E9D5C70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5F684-20ED-48DC-A7A8-F89507000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9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ABF64-24CD-4651-B3AC-925B6E9D5C70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5F684-20ED-48DC-A7A8-F89507000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00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ABF64-24CD-4651-B3AC-925B6E9D5C70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5F684-20ED-48DC-A7A8-F89507000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0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ABF64-24CD-4651-B3AC-925B6E9D5C70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5F684-20ED-48DC-A7A8-F89507000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ABF64-24CD-4651-B3AC-925B6E9D5C70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5F684-20ED-48DC-A7A8-F89507000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46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ABF64-24CD-4651-B3AC-925B6E9D5C70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75F684-20ED-48DC-A7A8-F89507000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44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arhivurokov.ru/kopilka/uploads/user_file_574acebd1fc78/ighrazaniatiieviesiolyisvietofor_1.jpe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4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62709" y="1072717"/>
            <a:ext cx="7291754" cy="523220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Образовательная деятельность</a:t>
            </a:r>
          </a:p>
          <a:p>
            <a:pPr algn="ctr"/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старшей –подготовительной группе по физическому </a:t>
            </a: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развитию 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«Путешествие в страну 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дорожных знаков» 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2709" y="375139"/>
            <a:ext cx="8376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Итатский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 №1 «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Гусельки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08_dorojniy_zna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088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544">
        <p:blinds dir="vert"/>
      </p:transition>
    </mc:Choice>
    <mc:Fallback xmlns="">
      <p:transition spd="slow" advTm="654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786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91" y="0"/>
            <a:ext cx="5143500" cy="6858000"/>
          </a:xfrm>
          <a:prstGeom prst="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" name="Рисунок 2" descr="C:\Users\User\Desktop\Ф2016г\hello_html_m316b180a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637309"/>
            <a:ext cx="3034738" cy="382346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5592041" y="3039154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42F1A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</a:rPr>
              <a:t>Целевая </a:t>
            </a:r>
            <a:r>
              <a:rPr lang="ru-RU" sz="5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42F1A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</a:rPr>
              <a:t>прогулка</a:t>
            </a:r>
          </a:p>
          <a:p>
            <a:pPr lvl="0" algn="ctr"/>
            <a:r>
              <a:rPr lang="ru-RU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42F1A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</a:rPr>
              <a:t>п</a:t>
            </a:r>
            <a:r>
              <a:rPr lang="ru-RU" sz="54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42F1A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</a:rPr>
              <a:t>о улице поселка</a:t>
            </a:r>
            <a:endParaRPr lang="ru-RU" sz="5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C42F1A"/>
              </a:solidFill>
              <a:effectLst>
                <a:outerShdw blurRad="12700" dist="38100" dir="2700000" algn="tl" rotWithShape="0">
                  <a:srgbClr val="C42F1A">
                    <a:lumMod val="60000"/>
                    <a:lumOff val="4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843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688">
        <p:blinds dir="vert"/>
      </p:transition>
    </mc:Choice>
    <mc:Fallback xmlns="">
      <p:transition spd="slow" advClick="0" advTm="3688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87" y="273502"/>
            <a:ext cx="4862513" cy="64833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6063505" y="1315088"/>
            <a:ext cx="5838458" cy="220008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000000"/>
                </a:solidFill>
                <a:latin typeface="Comic"/>
                <a:ea typeface="Calibri" panose="020F0502020204030204" pitchFamily="34" charset="0"/>
                <a:cs typeface="Times New Roman" panose="02020603050405020304" pitchFamily="18" charset="0"/>
              </a:rPr>
              <a:t>Посреди дороги дети,</a:t>
            </a:r>
            <a: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всегда за них в ответе.</a:t>
            </a:r>
            <a:b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Чтоб не плакал их родитель,</a:t>
            </a:r>
            <a:b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Будь внимательней, водитель!</a:t>
            </a:r>
            <a:endParaRPr lang="ru-RU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919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65">
        <p:blinds dir="vert"/>
      </p:transition>
    </mc:Choice>
    <mc:Fallback xmlns="">
      <p:transition spd="slow" advClick="0" advTm="506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92" y="179614"/>
            <a:ext cx="5224052" cy="647731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5930537" y="1959429"/>
            <a:ext cx="9394185" cy="3248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000000"/>
                </a:solidFill>
                <a:latin typeface="Comic"/>
                <a:ea typeface="Calibri" panose="020F0502020204030204" pitchFamily="34" charset="0"/>
                <a:cs typeface="Times New Roman" panose="02020603050405020304" pitchFamily="18" charset="0"/>
              </a:rPr>
              <a:t>Вот он знак, каких немного:</a:t>
            </a:r>
            <a: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главная дорога!</a:t>
            </a:r>
            <a:b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Если едешь ты по ней,</a:t>
            </a:r>
            <a:b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Всех становишься главней,</a:t>
            </a:r>
            <a:b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тебе, как будто Богу,</a:t>
            </a:r>
            <a:b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Уступают все дорогу!</a:t>
            </a:r>
            <a:endParaRPr lang="ru-RU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086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470">
        <p:blinds dir="vert"/>
      </p:transition>
    </mc:Choice>
    <mc:Fallback xmlns="">
      <p:transition spd="slow" advClick="0" advTm="347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0"/>
            <a:ext cx="5143500" cy="6858000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0"/>
            <a:ext cx="5143500" cy="6858000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907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418">
        <p:blinds dir="vert"/>
      </p:transition>
    </mc:Choice>
    <mc:Fallback xmlns="">
      <p:transition spd="slow" advClick="0" advTm="6418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130628"/>
            <a:ext cx="5794224" cy="4345668"/>
          </a:xfrm>
          <a:prstGeom prst="rect">
            <a:avLst/>
          </a:prstGeom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853" y="2085976"/>
            <a:ext cx="6362699" cy="4772024"/>
          </a:xfrm>
          <a:prstGeom prst="rect">
            <a:avLst/>
          </a:prstGeom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250145" y="4577319"/>
            <a:ext cx="5259773" cy="21645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этом месте пешеход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Терпеливо транспорт ждет.</a:t>
            </a:r>
            <a:b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 пешком устал шагать,</a:t>
            </a:r>
            <a:b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Хочет пассажиром стать.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366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613">
        <p:blinds dir="vert"/>
      </p:transition>
    </mc:Choice>
    <mc:Fallback xmlns="">
      <p:transition spd="slow" advClick="0" advTm="761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424" y="609601"/>
            <a:ext cx="4876800" cy="37517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82" y="1607884"/>
            <a:ext cx="4876800" cy="3657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1178609" y="5449278"/>
            <a:ext cx="76229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Дидактические игры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93283" y="4525948"/>
            <a:ext cx="442231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</a:t>
            </a:r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гры с макетом улицы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223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44">
        <p:blinds dir="vert"/>
      </p:transition>
    </mc:Choice>
    <mc:Fallback xmlns="">
      <p:transition spd="slow" advClick="0" advTm="644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874" y="1771810"/>
            <a:ext cx="4876800" cy="3657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95" y="428385"/>
            <a:ext cx="4876800" cy="3657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1395" y="4085985"/>
            <a:ext cx="521328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Сюжетно ролевая игра </a:t>
            </a:r>
          </a:p>
          <a:p>
            <a:pPr algn="ctr"/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 ПДД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84681" y="5429410"/>
            <a:ext cx="579998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Изучаем  дорожные знаки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802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201">
        <p:blinds dir="vert"/>
      </p:transition>
    </mc:Choice>
    <mc:Fallback xmlns="">
      <p:transition spd="slow" advClick="0" advTm="7201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69" y="1833282"/>
            <a:ext cx="4876800" cy="3657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90" y="1833282"/>
            <a:ext cx="4876800" cy="3657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54471" y="474523"/>
            <a:ext cx="777255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Сюжетно-ролевая игра по ПДД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121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467">
        <p:blinds dir="vert"/>
      </p:transition>
    </mc:Choice>
    <mc:Fallback xmlns="">
      <p:transition spd="slow" advClick="0" advTm="8467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2" r="20978" b="14308"/>
          <a:stretch/>
        </p:blipFill>
        <p:spPr>
          <a:xfrm>
            <a:off x="8752909" y="1606730"/>
            <a:ext cx="3439091" cy="445962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65080" y="406401"/>
            <a:ext cx="861165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Оформление стенда для родителей, </a:t>
            </a:r>
          </a:p>
          <a:p>
            <a:pPr algn="ctr"/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папок раскладушек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0" r="6364" b="16969"/>
          <a:stretch/>
        </p:blipFill>
        <p:spPr>
          <a:xfrm>
            <a:off x="0" y="1548200"/>
            <a:ext cx="8562109" cy="48075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989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718">
        <p:blinds dir="vert"/>
      </p:transition>
    </mc:Choice>
    <mc:Fallback xmlns="">
      <p:transition spd="slow" advClick="0" advTm="4718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Ф2016г\hello_html_m316b180a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23" y="662207"/>
            <a:ext cx="2787015" cy="3798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63671" y="1500187"/>
            <a:ext cx="6858000" cy="3857625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7926076" y="3168115"/>
            <a:ext cx="3813485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Ходьба </a:t>
            </a:r>
          </a:p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 колонне </a:t>
            </a:r>
          </a:p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по одному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2523" y="15876"/>
            <a:ext cx="1163947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Образовательная деятельность по физическому развитию «Путешествие в страну дорожных знаков»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110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906">
        <p:blinds dir="vert"/>
      </p:transition>
    </mc:Choice>
    <mc:Fallback xmlns="">
      <p:transition spd="slow" advClick="0" advTm="5906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Ф2016г\shabl-pdd-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185938" y="592937"/>
            <a:ext cx="9465586" cy="3923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Цель:</a:t>
            </a:r>
            <a:r>
              <a:rPr lang="ru-RU" sz="4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продолжение обучения детей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правилам безопасного поведения на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дорогах, закрепление умений играть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игры, эстафеты, соблюдая правила игры.</a:t>
            </a:r>
            <a:endParaRPr lang="ru-RU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220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680">
        <p:blinds dir="vert"/>
      </p:transition>
    </mc:Choice>
    <mc:Fallback xmlns="">
      <p:transition spd="slow" advClick="0" advTm="768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1500187"/>
            <a:ext cx="6858000" cy="3857625"/>
          </a:xfrm>
          <a:prstGeom prst="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5" name="Рисунок 4" descr="C:\Users\User\Desktop\Ф2016г\hello_html_m316b180a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23" y="662207"/>
            <a:ext cx="2787015" cy="379857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8704937" y="4022412"/>
            <a:ext cx="343876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Ходьба </a:t>
            </a:r>
          </a:p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 пятках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762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138">
        <p:blinds dir="vert"/>
      </p:transition>
    </mc:Choice>
    <mc:Fallback xmlns="">
      <p:transition spd="slow" advClick="0" advTm="3138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39350" y="1500188"/>
            <a:ext cx="6858000" cy="3857625"/>
          </a:xfrm>
          <a:prstGeom prst="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" name="Рисунок 2" descr="C:\Users\User\Desktop\Ф2016г\hello_html_m316b180a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23" y="662207"/>
            <a:ext cx="2787015" cy="379857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8119586" y="3061119"/>
            <a:ext cx="33618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Обычная </a:t>
            </a:r>
          </a:p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ходьба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684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176">
        <p:blinds dir="vert"/>
      </p:transition>
    </mc:Choice>
    <mc:Fallback xmlns="">
      <p:transition spd="slow" advClick="0" advTm="7176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1500187"/>
            <a:ext cx="6858000" cy="3857625"/>
          </a:xfrm>
          <a:prstGeom prst="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" name="Рисунок 2" descr="C:\Users\User\Desktop\Ф2016г\hello_html_m316b180a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23" y="662207"/>
            <a:ext cx="2787015" cy="379857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3497889" y="5164575"/>
            <a:ext cx="80522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Перестроение в звенья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914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755">
        <p:blinds dir="vert"/>
      </p:transition>
    </mc:Choice>
    <mc:Fallback xmlns="">
      <p:transition spd="slow" advClick="0" advTm="575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1500187"/>
            <a:ext cx="6858000" cy="3857625"/>
          </a:xfrm>
          <a:prstGeom prst="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4" name="Рисунок 3" descr="C:\Users\User\Desktop\Ф2016г\hello_html_m316b180a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23" y="662207"/>
            <a:ext cx="2787015" cy="379857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7028085" y="5077489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Флеш</a:t>
            </a:r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-моб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265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877">
        <p:blinds dir="vert"/>
      </p:transition>
    </mc:Choice>
    <mc:Fallback xmlns="">
      <p:transition spd="slow" advClick="0" advTm="6877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01347" y="1500188"/>
            <a:ext cx="6858000" cy="3857625"/>
          </a:xfrm>
          <a:prstGeom prst="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4" name="Рисунок 3" descr="https://im0-tub-ru.yandex.net/i?id=e86710bdad3aaa1765e26a31cefdee91&amp;n=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16824"/>
            <a:ext cx="2982880" cy="293295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4605466" y="4702350"/>
            <a:ext cx="734207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Эстафета </a:t>
            </a:r>
          </a:p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«Веселый светофор»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801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956">
        <p:blinds dir="vert"/>
      </p:transition>
    </mc:Choice>
    <mc:Fallback xmlns="">
      <p:transition spd="slow" advClick="0" advTm="4956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1500187"/>
            <a:ext cx="6858000" cy="3857625"/>
          </a:xfrm>
          <a:prstGeom prst="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</p:pic>
      <p:pic>
        <p:nvPicPr>
          <p:cNvPr id="3" name="Рисунок 2" descr="https://ds05.infourok.ru/uploads/ex/0250/00003ce7-bc86b474/hello_html_m64380cae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82" y="851705"/>
            <a:ext cx="3293082" cy="33323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6369104" y="4866474"/>
            <a:ext cx="514275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Эстафета </a:t>
            </a:r>
          </a:p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«Собери знак»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240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135">
        <p:blinds dir="vert"/>
      </p:transition>
    </mc:Choice>
    <mc:Fallback xmlns="">
      <p:transition spd="slow" advClick="0" advTm="513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1500187"/>
            <a:ext cx="6858000" cy="3857625"/>
          </a:xfrm>
          <a:prstGeom prst="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4" name="Рисунок 3" descr="https://im0-tub-ru.yandex.net/i?id=e86710bdad3aaa1765e26a31cefdee91&amp;n=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2629"/>
            <a:ext cx="3465659" cy="31556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5704543" y="4632012"/>
            <a:ext cx="556594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Эстафета </a:t>
            </a:r>
          </a:p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«Отбери знаки»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668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709">
        <p:blinds dir="vert"/>
      </p:transition>
    </mc:Choice>
    <mc:Fallback xmlns="">
      <p:transition spd="slow" advClick="0" advTm="5709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2313" y="1500188"/>
            <a:ext cx="6858000" cy="3857625"/>
          </a:xfrm>
          <a:prstGeom prst="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" name="Рисунок 2" descr="https://ds05.infourok.ru/uploads/ex/0250/00003ce7-bc86b474/hello_html_m64380cae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69116"/>
            <a:ext cx="3643745" cy="37643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5533293" y="4802667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42F1A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</a:rPr>
              <a:t>Эстафета </a:t>
            </a:r>
          </a:p>
          <a:p>
            <a:pPr lvl="0" algn="ctr"/>
            <a:r>
              <a:rPr lang="ru-RU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42F1A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</a:rPr>
              <a:t>«Отбери знаки»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120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495">
        <p:blinds dir="vert"/>
      </p:transition>
    </mc:Choice>
    <mc:Fallback xmlns="">
      <p:transition spd="slow" advClick="0" advTm="349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33603" y="1797247"/>
            <a:ext cx="6858000" cy="3857625"/>
          </a:xfrm>
          <a:prstGeom prst="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" name="Рисунок 2" descr="C:\Users\User\Desktop\Ф2016г\pdd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3" r="21213"/>
          <a:stretch/>
        </p:blipFill>
        <p:spPr bwMode="auto">
          <a:xfrm>
            <a:off x="1" y="1168547"/>
            <a:ext cx="3798276" cy="51150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470422" y="4529243"/>
            <a:ext cx="506580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Игра </a:t>
            </a:r>
          </a:p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«Назови знак»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98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152">
        <p:blinds dir="vert"/>
      </p:transition>
    </mc:Choice>
    <mc:Fallback xmlns="">
      <p:transition spd="slow" advClick="0" advTm="5152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1500187"/>
            <a:ext cx="6858000" cy="3857625"/>
          </a:xfrm>
          <a:prstGeom prst="rect">
            <a:avLst/>
          </a:prstGeom>
        </p:spPr>
      </p:pic>
      <p:pic>
        <p:nvPicPr>
          <p:cNvPr id="3" name="Рисунок 2" descr="C:\Users\User\Desktop\Ф2016г\pdd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3" r="21213"/>
          <a:stretch/>
        </p:blipFill>
        <p:spPr bwMode="auto">
          <a:xfrm>
            <a:off x="374073" y="1487169"/>
            <a:ext cx="3793113" cy="51246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38092" y="4685437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42F1A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</a:rPr>
              <a:t>Игра </a:t>
            </a:r>
          </a:p>
          <a:p>
            <a:pPr lvl="0" algn="ctr"/>
            <a:r>
              <a:rPr lang="ru-RU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42F1A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</a:rPr>
              <a:t>«Назови знак»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558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820">
        <p:blinds dir="vert"/>
      </p:transition>
    </mc:Choice>
    <mc:Fallback xmlns="">
      <p:transition spd="slow" advClick="0" advTm="682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Ф2016г\shabl-pdd-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45478" y="-211015"/>
            <a:ext cx="10348380" cy="60016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3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  <a:endParaRPr lang="ru-RU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4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Образовательные</a:t>
            </a:r>
            <a:endParaRPr lang="ru-RU" sz="4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44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Создать условия, в которых дети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4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могут реализовать накопленный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4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двигательный опыт в играх по Правилам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4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Дорожного Движения</a:t>
            </a:r>
            <a:endParaRPr lang="ru-RU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412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268">
        <p:blinds dir="vert"/>
      </p:transition>
    </mc:Choice>
    <mc:Fallback xmlns="">
      <p:transition spd="slow" advClick="0" advTm="8268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1500187"/>
            <a:ext cx="6858000" cy="3857625"/>
          </a:xfrm>
          <a:prstGeom prst="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" name="Рисунок 2" descr="C:\Users\User\Desktop\Ф2016г\pdd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3" r="21213"/>
          <a:stretch/>
        </p:blipFill>
        <p:spPr bwMode="auto">
          <a:xfrm>
            <a:off x="65314" y="741381"/>
            <a:ext cx="4101872" cy="53752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14392" y="4772688"/>
            <a:ext cx="608692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Вручение </a:t>
            </a:r>
          </a:p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сладких медалей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29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700">
        <p:blinds dir="vert"/>
      </p:transition>
    </mc:Choice>
    <mc:Fallback xmlns="">
      <p:transition spd="slow" advClick="0" advTm="67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500189"/>
            <a:ext cx="6857998" cy="3857624"/>
          </a:xfrm>
          <a:prstGeom prst="rect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</p:pic>
      <p:pic>
        <p:nvPicPr>
          <p:cNvPr id="3" name="Рисунок 2" descr="C:\Users\User\Desktop\Ф2016г\pdd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3" r="21213"/>
          <a:stretch/>
        </p:blipFill>
        <p:spPr bwMode="auto">
          <a:xfrm>
            <a:off x="346364" y="692728"/>
            <a:ext cx="3366654" cy="50281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95999" y="5259196"/>
            <a:ext cx="54248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Фото на память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24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9794">
        <p:blinds dir="vert"/>
      </p:transition>
    </mc:Choice>
    <mc:Fallback xmlns="">
      <p:transition spd="slow" advClick="0" advTm="979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Ф2016г\hello_html_m316b180a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82" y="401885"/>
            <a:ext cx="3104011" cy="3798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User\Desktop\Ф2016г\pdd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3" r="21213"/>
          <a:stretch/>
        </p:blipFill>
        <p:spPr bwMode="auto">
          <a:xfrm>
            <a:off x="4799831" y="2148995"/>
            <a:ext cx="3366654" cy="50281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87040" y="1032932"/>
            <a:ext cx="759223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Спасибо за внимание!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152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1085">
        <p:blinds dir="vert"/>
      </p:transition>
    </mc:Choice>
    <mc:Fallback xmlns="">
      <p:transition spd="slow" advClick="0" advTm="1108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Ф2016г\shabl-pdd-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787944" y="341365"/>
            <a:ext cx="10616111" cy="44078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3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Развивающие</a:t>
            </a:r>
            <a:r>
              <a:rPr lang="ru-RU" sz="3600" dirty="0" smtClean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Побуждать детей к активному участию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соревновательных упражнениях, максимальному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проявлению каждым ребенком своих возможностей.</a:t>
            </a:r>
            <a:endParaRPr lang="ru-RU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Закрепить двигательные умения, полученные на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физкультурных занятиях</a:t>
            </a: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490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121">
        <p:blinds dir="vert"/>
      </p:transition>
    </mc:Choice>
    <mc:Fallback xmlns="">
      <p:transition spd="slow" advClick="0" advTm="8121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Ф2016г\shabl-pdd-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594339" y="375138"/>
            <a:ext cx="6096000" cy="495206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4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Воспитательные</a:t>
            </a:r>
            <a:endParaRPr lang="ru-RU" sz="4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Воспитывать у детей чувства радости и удовольствия от своих успехов, успехов своей команды.</a:t>
            </a:r>
            <a:endParaRPr lang="ru-RU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752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788">
        <p:blinds dir="vert"/>
      </p:transition>
    </mc:Choice>
    <mc:Fallback xmlns="">
      <p:transition spd="slow" advClick="0" advTm="7788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Ф2016г\shabl-pdd-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605109" y="0"/>
            <a:ext cx="10559750" cy="618630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4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Интеграция образовательных областей:</a:t>
            </a:r>
            <a:r>
              <a:rPr lang="ru-RU" sz="4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4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«Физическое развитие»,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4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«Познавательное развитие»,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4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«Речевое развитие»,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4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«Художественно-эстетическое развитие»,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4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«Музыкальное».</a:t>
            </a:r>
            <a:endParaRPr lang="ru-RU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770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612">
        <p:blinds dir="vert"/>
      </p:transition>
    </mc:Choice>
    <mc:Fallback xmlns="">
      <p:transition spd="slow" advClick="0" advTm="7612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9943" y="364812"/>
            <a:ext cx="8967519" cy="58477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Предшествующая работа:</a:t>
            </a:r>
          </a:p>
          <a:p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*Чтение художественной литературы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Беседы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Рассматривание иллюстраций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Дидактические игры по ПДД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Конструирование улицы, домов, машин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Наблюдения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Целевая прогулка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Сюжетно-ролевая игра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32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3200" b="1" cap="none" spc="0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655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8107">
        <p:blinds dir="vert"/>
      </p:transition>
    </mc:Choice>
    <mc:Fallback xmlns="">
      <p:transition spd="slow" advClick="0" advTm="18107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Ф2016г\http-heaclub-ru-images-heaclub-2016-04-146588059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03" y="302765"/>
            <a:ext cx="3683056" cy="346241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875170" y="514394"/>
            <a:ext cx="5613536" cy="1384995"/>
          </a:xfrm>
          <a:prstGeom prst="rect">
            <a:avLst/>
          </a:prstGeom>
          <a:scene3d>
            <a:camera prst="isometricOffAxis2Lef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Работа с родителями:</a:t>
            </a:r>
          </a:p>
          <a:p>
            <a:pPr algn="ctr"/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се родители приобрели спортивную форму для детей</a:t>
            </a:r>
            <a:endParaRPr lang="ru-RU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56731" y="3917594"/>
            <a:ext cx="7345281" cy="1077218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OffAxis2Lef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Для родителей создан стенд по ПДД,</a:t>
            </a:r>
          </a:p>
          <a:p>
            <a:pPr algn="ctr"/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апки раскладушки. памятки о ПДД.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72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35">
        <p:blinds dir="vert"/>
      </p:transition>
    </mc:Choice>
    <mc:Fallback xmlns="">
      <p:transition spd="slow" advClick="0" advTm="603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026" y="0"/>
            <a:ext cx="5143500" cy="6858000"/>
          </a:xfrm>
          <a:prstGeom prst="rect">
            <a:avLst/>
          </a:prstGeom>
        </p:spPr>
      </p:pic>
      <p:pic>
        <p:nvPicPr>
          <p:cNvPr id="3" name="Рисунок 2" descr="C:\Users\User\Desktop\Ф2016г\hello_html_m316b180a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985" y="334152"/>
            <a:ext cx="3104011" cy="379857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3995454" y="117415"/>
            <a:ext cx="62792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Целевая прогулка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144526" y="1804409"/>
            <a:ext cx="4047474" cy="2050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0000"/>
                </a:solidFill>
                <a:latin typeface="Comic"/>
                <a:ea typeface="Calibri" panose="020F0502020204030204" pitchFamily="34" charset="0"/>
                <a:cs typeface="Times New Roman" panose="02020603050405020304" pitchFamily="18" charset="0"/>
              </a:rPr>
              <a:t>Здесь наземный переход,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Ходит целый </a:t>
            </a:r>
            <a:r>
              <a:rPr lang="ru-RU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день народ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Ты, водитель, не грусти,</a:t>
            </a:r>
            <a:b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Пешехода пропусти</a:t>
            </a:r>
            <a:r>
              <a:rPr lang="ru-RU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417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80">
        <p:blinds dir="vert"/>
      </p:transition>
    </mc:Choice>
    <mc:Fallback xmlns="">
      <p:transition spd="slow" advClick="0" advTm="608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6|1.3|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7|1.2|2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6|2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4|2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2|1.1|3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5|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2|2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1|1.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4|1.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3|1.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2|1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4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|1|2.9|1|0.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7|2.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3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1|0.9|1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7|1.4|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|0.9|0.9|2.1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2|2|2.2|2.3|2|1.9|1.9|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6|1.5"/>
</p:tagLst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456</TotalTime>
  <Words>306</Words>
  <Application>Microsoft Office PowerPoint</Application>
  <PresentationFormat>Широкоэкранный</PresentationFormat>
  <Paragraphs>83</Paragraphs>
  <Slides>32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0" baseType="lpstr">
      <vt:lpstr>Arial</vt:lpstr>
      <vt:lpstr>Calibri</vt:lpstr>
      <vt:lpstr>Comic</vt:lpstr>
      <vt:lpstr>Comic Sans MS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105</cp:revision>
  <dcterms:created xsi:type="dcterms:W3CDTF">2018-10-15T10:19:28Z</dcterms:created>
  <dcterms:modified xsi:type="dcterms:W3CDTF">2018-10-24T11:30:13Z</dcterms:modified>
</cp:coreProperties>
</file>